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9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4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80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55628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871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568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72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2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54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56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15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97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60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2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484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31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79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2D271A2-8D39-4C68-ABEA-8B2468C9DC58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121C9-4846-4DB0-A6F7-6449A5BA9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584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microsoft.com/office/2017/06/relationships/model3d" Target="../media/model3d2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FA97-E4FE-4387-A792-CBFD9A3D2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3187" y="732239"/>
            <a:ext cx="8825658" cy="1348381"/>
          </a:xfrm>
        </p:spPr>
        <p:txBody>
          <a:bodyPr/>
          <a:lstStyle/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COMP.SEC.300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9DCC2D-EC95-4F84-97BC-382AF1F76702}"/>
              </a:ext>
            </a:extLst>
          </p:cNvPr>
          <p:cNvSpPr txBox="1"/>
          <p:nvPr/>
        </p:nvSpPr>
        <p:spPr>
          <a:xfrm>
            <a:off x="2411413" y="2080620"/>
            <a:ext cx="713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tr-T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 Work Presentation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7140AD-DFFF-430B-9CDA-B86DB71521D5}"/>
              </a:ext>
            </a:extLst>
          </p:cNvPr>
          <p:cNvSpPr txBox="1"/>
          <p:nvPr/>
        </p:nvSpPr>
        <p:spPr>
          <a:xfrm>
            <a:off x="8619067" y="4885266"/>
            <a:ext cx="2568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Mehmet Onur Sahin</a:t>
            </a:r>
          </a:p>
          <a:p>
            <a:r>
              <a:rPr lang="tr-TR" dirty="0"/>
              <a:t>153374269</a:t>
            </a:r>
          </a:p>
          <a:p>
            <a:r>
              <a:rPr lang="tr-TR" dirty="0"/>
              <a:t>mehmet.sahin@tuni.fi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8575B0-EEA1-4B67-BBAE-961B42D81A9A}"/>
              </a:ext>
            </a:extLst>
          </p:cNvPr>
          <p:cNvSpPr txBox="1"/>
          <p:nvPr/>
        </p:nvSpPr>
        <p:spPr>
          <a:xfrm>
            <a:off x="4500033" y="2928945"/>
            <a:ext cx="3191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MatchScores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Soccer ball">
                <a:extLst>
                  <a:ext uri="{FF2B5EF4-FFF2-40B4-BE49-F238E27FC236}">
                    <a16:creationId xmlns:a16="http://schemas.microsoft.com/office/drawing/2014/main" id="{054DA180-9F75-4DE3-9073-BC31E034F2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2908885"/>
                  </p:ext>
                </p:extLst>
              </p:nvPr>
            </p:nvGraphicFramePr>
            <p:xfrm>
              <a:off x="1120796" y="3594650"/>
              <a:ext cx="2581233" cy="25812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81233" cy="258123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2648767" ay="5025560" az="-263854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5623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Soccer ball">
                <a:extLst>
                  <a:ext uri="{FF2B5EF4-FFF2-40B4-BE49-F238E27FC236}">
                    <a16:creationId xmlns:a16="http://schemas.microsoft.com/office/drawing/2014/main" id="{054DA180-9F75-4DE3-9073-BC31E034F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20796" y="3594650"/>
                <a:ext cx="2581233" cy="2581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Basketball">
                <a:extLst>
                  <a:ext uri="{FF2B5EF4-FFF2-40B4-BE49-F238E27FC236}">
                    <a16:creationId xmlns:a16="http://schemas.microsoft.com/office/drawing/2014/main" id="{ECCE421C-83E4-4E18-847F-7868FC52D3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146689"/>
                  </p:ext>
                </p:extLst>
              </p:nvPr>
            </p:nvGraphicFramePr>
            <p:xfrm>
              <a:off x="9140740" y="1962552"/>
              <a:ext cx="2328105" cy="232810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28105" cy="2328104"/>
                    </a:xfrm>
                    <a:prstGeom prst="rect">
                      <a:avLst/>
                    </a:prstGeom>
                  </am3d:spPr>
                  <am3d:camera>
                    <am3d:pos x="0" y="0" z="814637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9093" d="1000000"/>
                    <am3d:preTrans dx="0" dy="-1799803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405447" ay="2263143" az="163492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041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Basketball">
                <a:extLst>
                  <a:ext uri="{FF2B5EF4-FFF2-40B4-BE49-F238E27FC236}">
                    <a16:creationId xmlns:a16="http://schemas.microsoft.com/office/drawing/2014/main" id="{ECCE421C-83E4-4E18-847F-7868FC52D3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0740" y="1962552"/>
                <a:ext cx="2328105" cy="23281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835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C04D7-1524-4541-8F7E-64E4C73C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/>
          <a:lstStyle/>
          <a:p>
            <a:r>
              <a:rPr lang="tr-TR" dirty="0"/>
              <a:t>About the 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84107-50E9-4FC7-B11D-0CA74C1D8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446" y="1705785"/>
            <a:ext cx="8946541" cy="4195481"/>
          </a:xfrm>
        </p:spPr>
        <p:txBody>
          <a:bodyPr/>
          <a:lstStyle/>
          <a:p>
            <a:r>
              <a:rPr lang="tr-TR" dirty="0"/>
              <a:t>Goal: A website allowing users to follow match scores –football only for now-</a:t>
            </a:r>
          </a:p>
          <a:p>
            <a:endParaRPr lang="tr-TR" dirty="0"/>
          </a:p>
          <a:p>
            <a:pPr marL="0" indent="0">
              <a:buNone/>
            </a:pPr>
            <a:endParaRPr lang="tr-T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Soccer Goal">
                <a:extLst>
                  <a:ext uri="{FF2B5EF4-FFF2-40B4-BE49-F238E27FC236}">
                    <a16:creationId xmlns:a16="http://schemas.microsoft.com/office/drawing/2014/main" id="{17755B88-1137-4B2F-8D52-7CE8376AC5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1973844"/>
                  </p:ext>
                </p:extLst>
              </p:nvPr>
            </p:nvGraphicFramePr>
            <p:xfrm>
              <a:off x="3219365" y="2621660"/>
              <a:ext cx="5172616" cy="178401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72616" cy="1784011"/>
                    </a:xfrm>
                    <a:prstGeom prst="rect">
                      <a:avLst/>
                    </a:prstGeom>
                  </am3d:spPr>
                  <am3d:camera>
                    <am3d:pos x="0" y="0" z="5180851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6612" d="1000000"/>
                    <am3d:preTrans dx="0" dy="-590163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262460" ay="54" az="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866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Soccer Goal">
                <a:extLst>
                  <a:ext uri="{FF2B5EF4-FFF2-40B4-BE49-F238E27FC236}">
                    <a16:creationId xmlns:a16="http://schemas.microsoft.com/office/drawing/2014/main" id="{17755B88-1137-4B2F-8D52-7CE8376AC5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9365" y="2621660"/>
                <a:ext cx="5172616" cy="17840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Soccer ball">
                <a:extLst>
                  <a:ext uri="{FF2B5EF4-FFF2-40B4-BE49-F238E27FC236}">
                    <a16:creationId xmlns:a16="http://schemas.microsoft.com/office/drawing/2014/main" id="{B22FF5A2-EEC6-41F1-A495-E9E581B574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267534"/>
                  </p:ext>
                </p:extLst>
              </p:nvPr>
            </p:nvGraphicFramePr>
            <p:xfrm>
              <a:off x="5481975" y="5601002"/>
              <a:ext cx="732558" cy="7325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32558" cy="732559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545592" d="1000000"/>
                    <am3d:preTrans dx="-201138" dy="-18600209" dz="-351418"/>
                    <am3d:scale>
                      <am3d:sx n="1000000" d="1000000"/>
                      <am3d:sy n="1000000" d="1000000"/>
                      <am3d:sz n="1000000" d="1000000"/>
                    </am3d:scale>
                    <am3d:rot ax="-6634586" ay="274105" az="7186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511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Soccer ball">
                <a:extLst>
                  <a:ext uri="{FF2B5EF4-FFF2-40B4-BE49-F238E27FC236}">
                    <a16:creationId xmlns:a16="http://schemas.microsoft.com/office/drawing/2014/main" id="{B22FF5A2-EEC6-41F1-A495-E9E581B574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81975" y="5601002"/>
                <a:ext cx="732558" cy="73255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2356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56589-E32A-4368-900E-F35EC2694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82918"/>
            <a:ext cx="9404723" cy="1400530"/>
          </a:xfrm>
        </p:spPr>
        <p:txBody>
          <a:bodyPr/>
          <a:lstStyle/>
          <a:p>
            <a:r>
              <a:rPr lang="tr-TR" dirty="0"/>
              <a:t>Tech Stack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CD1DE-4579-4BD8-B763-71A3672C8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Backend: Python Flask</a:t>
            </a:r>
          </a:p>
          <a:p>
            <a:r>
              <a:rPr lang="tr-TR" dirty="0"/>
              <a:t>Database: MySQL</a:t>
            </a:r>
          </a:p>
          <a:p>
            <a:r>
              <a:rPr lang="tr-TR" dirty="0"/>
              <a:t>Frontend: HTML / CSS</a:t>
            </a:r>
          </a:p>
          <a:p>
            <a:r>
              <a:rPr lang="tr-TR" dirty="0"/>
              <a:t>Containerization: Docker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FEBFC-65AA-4AC3-8DB3-C33A0B9A2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082" y="3915799"/>
            <a:ext cx="9715317" cy="262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B34A92-3A2F-4459-95AB-06EB47727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02" y="1057943"/>
            <a:ext cx="2317986" cy="13038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C5A38A-61D2-4571-BC17-DBE3537FCA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52" y="966089"/>
            <a:ext cx="2785533" cy="1448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0E0A3A-98A0-41EB-B015-85301A13D4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452" y="2513249"/>
            <a:ext cx="2328333" cy="13038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F4CBCE-9ADF-45B2-A9F5-FF860FDA1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02" y="2508380"/>
            <a:ext cx="2317986" cy="13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0913-C5F0-41AE-8742-A4B8E0A0E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609601"/>
            <a:ext cx="9404723" cy="1400530"/>
          </a:xfrm>
        </p:spPr>
        <p:txBody>
          <a:bodyPr/>
          <a:lstStyle/>
          <a:p>
            <a:r>
              <a:rPr lang="tr-TR" dirty="0"/>
              <a:t>Secure Programming Implementations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900E53-3402-4287-AC12-9F66A47D2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416985"/>
            <a:ext cx="8946541" cy="4195481"/>
          </a:xfrm>
        </p:spPr>
        <p:txBody>
          <a:bodyPr/>
          <a:lstStyle/>
          <a:p>
            <a:r>
              <a:rPr lang="tr-TR" dirty="0"/>
              <a:t>Admin-only actions are restricted to admins by checking current session user’s is_admin flag -&gt; Broken Access Control (A01)</a:t>
            </a:r>
          </a:p>
          <a:p>
            <a:r>
              <a:rPr lang="tr-TR" dirty="0"/>
              <a:t>Passwords of users are hashed with SHA256 before saving to the database -&gt; Sensitive Data Exposure (A02)</a:t>
            </a:r>
          </a:p>
          <a:p>
            <a:r>
              <a:rPr lang="tr-TR" dirty="0"/>
              <a:t>Parametrized queries are used -&gt; SQL Injection (A03)</a:t>
            </a:r>
          </a:p>
          <a:p>
            <a:r>
              <a:rPr lang="tr-TR" dirty="0"/>
              <a:t>Form values are input-validated before calling any function on them -&gt; Improper Input Validation (CWE-20)</a:t>
            </a:r>
          </a:p>
        </p:txBody>
      </p:sp>
    </p:spTree>
    <p:extLst>
      <p:ext uri="{BB962C8B-B14F-4D97-AF65-F5344CB8AC3E}">
        <p14:creationId xmlns:p14="http://schemas.microsoft.com/office/powerpoint/2010/main" val="383776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BAE1E-2342-4E18-9AD0-04CA3F95F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3312" y="791384"/>
            <a:ext cx="9404723" cy="1400530"/>
          </a:xfrm>
        </p:spPr>
        <p:txBody>
          <a:bodyPr/>
          <a:lstStyle/>
          <a:p>
            <a:r>
              <a:rPr lang="tr-TR" dirty="0"/>
              <a:t>Testing the Implementations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A9373-1048-4D93-8055-8A9FF72FF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All implementations are tested manually</a:t>
            </a:r>
          </a:p>
        </p:txBody>
      </p:sp>
      <p:sp>
        <p:nvSpPr>
          <p:cNvPr id="8" name="Arrow: Notched Right 7">
            <a:extLst>
              <a:ext uri="{FF2B5EF4-FFF2-40B4-BE49-F238E27FC236}">
                <a16:creationId xmlns:a16="http://schemas.microsoft.com/office/drawing/2014/main" id="{0D6C07D0-FC2E-4123-9E84-5ED63267CB89}"/>
              </a:ext>
            </a:extLst>
          </p:cNvPr>
          <p:cNvSpPr/>
          <p:nvPr/>
        </p:nvSpPr>
        <p:spPr>
          <a:xfrm>
            <a:off x="4966243" y="3976055"/>
            <a:ext cx="1678860" cy="668866"/>
          </a:xfrm>
          <a:prstGeom prst="notched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F03551-007C-46E2-AC0D-490095A06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958" y="3267355"/>
            <a:ext cx="4801270" cy="20862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A3EACE-570A-4EEB-97D3-CAC71713C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16" y="2765659"/>
            <a:ext cx="4282900" cy="35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38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B963477-B8B1-42D0-9072-4E14DB930891}"/>
              </a:ext>
            </a:extLst>
          </p:cNvPr>
          <p:cNvSpPr txBox="1"/>
          <p:nvPr/>
        </p:nvSpPr>
        <p:spPr>
          <a:xfrm>
            <a:off x="3784600" y="2819400"/>
            <a:ext cx="3244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Users table in the database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48B976-7B00-46E4-BDF8-A0A047F2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85" y="834734"/>
            <a:ext cx="10128235" cy="1840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941CC-28A8-40A2-A16B-055D9DEE9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149" y="3728962"/>
            <a:ext cx="5210902" cy="10764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304DB30-2956-4AAE-A197-BCF55BA788D8}"/>
              </a:ext>
            </a:extLst>
          </p:cNvPr>
          <p:cNvSpPr txBox="1"/>
          <p:nvPr/>
        </p:nvSpPr>
        <p:spPr>
          <a:xfrm>
            <a:off x="2133600" y="4976335"/>
            <a:ext cx="714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is_admin flag checking in each action requiring administration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9181C-631C-45C8-8B6A-5126287FC4F6}"/>
              </a:ext>
            </a:extLst>
          </p:cNvPr>
          <p:cNvSpPr txBox="1"/>
          <p:nvPr/>
        </p:nvSpPr>
        <p:spPr>
          <a:xfrm>
            <a:off x="4929945" y="5161001"/>
            <a:ext cx="954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6000" dirty="0"/>
              <a:t>…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6523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B8F5-B310-4AE4-81AA-E86CFAE52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511" y="2273051"/>
            <a:ext cx="9404723" cy="1400530"/>
          </a:xfrm>
        </p:spPr>
        <p:txBody>
          <a:bodyPr/>
          <a:lstStyle/>
          <a:p>
            <a:r>
              <a:rPr lang="tr-TR" dirty="0"/>
              <a:t>Thank you for listening to 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0001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50</TotalTime>
  <Words>157</Words>
  <Application>Microsoft Office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Times New Roman</vt:lpstr>
      <vt:lpstr>Wingdings 3</vt:lpstr>
      <vt:lpstr>Ion</vt:lpstr>
      <vt:lpstr>COMP.SEC.300</vt:lpstr>
      <vt:lpstr>About the Project</vt:lpstr>
      <vt:lpstr>Tech Stack</vt:lpstr>
      <vt:lpstr>Secure Programming Implementations</vt:lpstr>
      <vt:lpstr>Testing the Implementations</vt:lpstr>
      <vt:lpstr>PowerPoint Presentation</vt:lpstr>
      <vt:lpstr>Thank you for listening to 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COMP.SEC.300</dc:title>
  <dc:creator>Mehmet Onur Şahin</dc:creator>
  <cp:lastModifiedBy>Mehmet Onur Şahin</cp:lastModifiedBy>
  <cp:revision>6</cp:revision>
  <dcterms:created xsi:type="dcterms:W3CDTF">2025-05-07T22:27:24Z</dcterms:created>
  <dcterms:modified xsi:type="dcterms:W3CDTF">2025-05-07T23:17:29Z</dcterms:modified>
</cp:coreProperties>
</file>